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76" r:id="rId3"/>
    <p:sldId id="270" r:id="rId4"/>
    <p:sldId id="275" r:id="rId5"/>
    <p:sldId id="269" r:id="rId6"/>
    <p:sldId id="273" r:id="rId7"/>
    <p:sldId id="274" r:id="rId8"/>
    <p:sldId id="267" r:id="rId9"/>
    <p:sldId id="278" r:id="rId10"/>
    <p:sldId id="277" r:id="rId11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29" autoAdjust="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9BEA4-3D33-4DB0-984C-55EAA78B806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A5ABF-67C7-45C0-AF6B-53EA4838C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59502F16-FAED-4C3E-A50E-C6450577CE2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C3B70A0C-6EFA-4845-81EB-467F2EE60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Compliance Certification</a:t>
            </a:r>
          </a:p>
          <a:p>
            <a:r>
              <a:rPr lang="en-US" dirty="0" smtClean="0"/>
              <a:t>	internal evaluation of core-requirements</a:t>
            </a:r>
          </a:p>
          <a:p>
            <a:r>
              <a:rPr lang="en-US" dirty="0" smtClean="0"/>
              <a:t>	comprehensive</a:t>
            </a:r>
            <a:r>
              <a:rPr lang="en-US" baseline="0" dirty="0" smtClean="0"/>
              <a:t> standards</a:t>
            </a:r>
          </a:p>
          <a:p>
            <a:r>
              <a:rPr lang="en-US" baseline="0" dirty="0" smtClean="0"/>
              <a:t>	federal requirements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 committees drafting compliance report-due Nov. 1, 2010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Nov 1, Dr. Amie </a:t>
            </a:r>
            <a:r>
              <a:rPr lang="en-US" baseline="0" dirty="0" err="1" smtClean="0"/>
              <a:t>DeLeon</a:t>
            </a:r>
            <a:r>
              <a:rPr lang="en-US" baseline="0" dirty="0" smtClean="0"/>
              <a:t>, Dr. Stacey Johnson, and Catherine Chapa will edit the document for content, grammar, etc. and that process will continue until end of February.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Compliance certification due to SACS March 15, 2011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right now is drafting the goals and outcomes for the document.</a:t>
            </a:r>
          </a:p>
          <a:p>
            <a:endParaRPr lang="en-US" dirty="0" smtClean="0"/>
          </a:p>
          <a:p>
            <a:r>
              <a:rPr lang="en-US" dirty="0" smtClean="0"/>
              <a:t>In the spring 2011, the committee will draft entire document and will begin the publicity campaign.</a:t>
            </a:r>
          </a:p>
          <a:p>
            <a:endParaRPr lang="en-US" dirty="0" smtClean="0"/>
          </a:p>
          <a:p>
            <a:r>
              <a:rPr lang="en-US" dirty="0" smtClean="0"/>
              <a:t>Everyone on campus--</a:t>
            </a:r>
            <a:r>
              <a:rPr lang="en-US" baseline="0" dirty="0" smtClean="0"/>
              <a:t>students, faculty and staff-- will have to know what “Make it RREAL”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visit from SACS will be October 4,</a:t>
            </a:r>
            <a:r>
              <a:rPr lang="en-US" baseline="0" dirty="0" smtClean="0"/>
              <a:t> 5 &amp; 6,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dirty="0" smtClean="0"/>
              <a:t>These are the 9 Foundational Dimensions:</a:t>
            </a:r>
          </a:p>
          <a:p>
            <a:endParaRPr lang="en-US" b="0" i="0" dirty="0" smtClean="0"/>
          </a:p>
          <a:p>
            <a:r>
              <a:rPr lang="en-US" b="0" i="0" dirty="0" smtClean="0"/>
              <a:t>Philosophy </a:t>
            </a:r>
            <a:r>
              <a:rPr lang="en-US" b="0" i="0" dirty="0" smtClean="0"/>
              <a:t>- </a:t>
            </a:r>
            <a:r>
              <a:rPr lang="en-US" b="0" dirty="0" smtClean="0"/>
              <a:t>Foundations Institutions intentionally cultivate learning environments for new students that emerge from a philosophy of two-year colleges as gateways to higher education. </a:t>
            </a:r>
          </a:p>
          <a:p>
            <a:endParaRPr lang="en-US" b="0" dirty="0" smtClean="0"/>
          </a:p>
          <a:p>
            <a:r>
              <a:rPr lang="en-US" b="0" i="0" dirty="0" smtClean="0"/>
              <a:t>Organization - </a:t>
            </a:r>
            <a:r>
              <a:rPr lang="en-US" b="0" dirty="0" smtClean="0"/>
              <a:t>Foundations Institutions provide a comprehensive, coordinated, and flexible approach to the new student experience through effective </a:t>
            </a:r>
          </a:p>
          <a:p>
            <a:endParaRPr lang="en-US" b="0" dirty="0" smtClean="0"/>
          </a:p>
          <a:p>
            <a:r>
              <a:rPr lang="en-US" b="0" dirty="0" smtClean="0"/>
              <a:t>Learning - Foundations Institutions deliver curricular and co-curricular learning experiences that engage new students in order to develop knowledge, skills, attitudes, and behaviors consistent with the institutional mission, students’ academic and career goals, and workplace exp</a:t>
            </a:r>
          </a:p>
          <a:p>
            <a:endParaRPr lang="en-US" b="0" dirty="0" smtClean="0"/>
          </a:p>
          <a:p>
            <a:r>
              <a:rPr lang="en-US" b="0" dirty="0" smtClean="0"/>
              <a:t>Campus Culture - Foundations Institutions make new students a high priority for faculty and </a:t>
            </a:r>
            <a:r>
              <a:rPr lang="en-US" b="0" dirty="0" err="1" smtClean="0"/>
              <a:t>staff.ectations</a:t>
            </a:r>
            <a:r>
              <a:rPr lang="en-US" b="0" dirty="0" smtClean="0"/>
              <a:t>, organizational structures and policies. </a:t>
            </a:r>
          </a:p>
          <a:p>
            <a:endParaRPr lang="en-US" b="0" dirty="0" smtClean="0"/>
          </a:p>
          <a:p>
            <a:r>
              <a:rPr lang="en-US" b="0" dirty="0" smtClean="0"/>
              <a:t>Transitions - Foundations Institutions facilitate appropriate student transitions beginning with outreach and recruitment and continuing throughout the period of enrollment. </a:t>
            </a:r>
          </a:p>
          <a:p>
            <a:endParaRPr lang="en-US" b="0" dirty="0" smtClean="0"/>
          </a:p>
          <a:p>
            <a:r>
              <a:rPr lang="en-US" b="0" dirty="0" smtClean="0"/>
              <a:t>All Students - Foundations Institutions serve all new students according to their varied needs</a:t>
            </a:r>
          </a:p>
          <a:p>
            <a:endParaRPr lang="en-US" b="0" dirty="0" smtClean="0"/>
          </a:p>
          <a:p>
            <a:r>
              <a:rPr lang="en-US" b="0" dirty="0" smtClean="0"/>
              <a:t>Diversity - Foundations Institutions ensure that new students experience ongoing exploration of diverse ideas, worldviews, and cultures as a means of enhancing their learning and participation in pluralistic communities.</a:t>
            </a:r>
          </a:p>
          <a:p>
            <a:endParaRPr lang="en-US" b="0" dirty="0" smtClean="0"/>
          </a:p>
          <a:p>
            <a:r>
              <a:rPr lang="en-US" b="0" dirty="0" smtClean="0"/>
              <a:t>Roles</a:t>
            </a:r>
            <a:r>
              <a:rPr lang="en-US" b="0" baseline="0" dirty="0" smtClean="0"/>
              <a:t> &amp; Purpose - </a:t>
            </a:r>
            <a:r>
              <a:rPr lang="en-US" b="0" dirty="0" smtClean="0"/>
              <a:t>Foundations Institutions promote student understanding of the various roles and purposes of higher education and those unique to two-year institutions, both for the individual and society</a:t>
            </a:r>
          </a:p>
          <a:p>
            <a:endParaRPr lang="en-US" b="0" dirty="0" smtClean="0"/>
          </a:p>
          <a:p>
            <a:r>
              <a:rPr lang="en-US" b="0" dirty="0" smtClean="0"/>
              <a:t>Improvement</a:t>
            </a:r>
            <a:r>
              <a:rPr lang="en-US" b="0" baseline="0" dirty="0" smtClean="0"/>
              <a:t> - </a:t>
            </a:r>
            <a:r>
              <a:rPr lang="en-US" b="0" dirty="0" smtClean="0"/>
              <a:t>Foundations Institutions conduct assessment and maintain associations with other institutions and relevant professional organizations in order to effect improvement.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3AFD1-8103-4FF0-B539-2F9E3E0F20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Flores will</a:t>
            </a:r>
            <a:r>
              <a:rPr lang="en-US" baseline="0" dirty="0" smtClean="0"/>
              <a:t> be identifying members for the FOE task force in the next few weeks.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Conduct current practices inventory is an internal college audit of our processes and is currently underway.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Faculty/staff surveys will be delivered online.</a:t>
            </a:r>
          </a:p>
          <a:p>
            <a:r>
              <a:rPr lang="en-US" baseline="0" dirty="0" smtClean="0"/>
              <a:t>Student surveys will be delivered online in SDEV classes.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success that other colleges have seen with this program is increases of 5%-8% in retention and persistence.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en-US" sz="1800" dirty="0" smtClean="0"/>
          </a:p>
          <a:p>
            <a:pPr marL="923818" lvl="2" defTabSz="923818"/>
            <a:r>
              <a:rPr lang="en-US" sz="1800" dirty="0" smtClean="0">
                <a:latin typeface="Century Gothic" pitchFamily="34" charset="0"/>
              </a:rPr>
              <a:t>Submit application in May 2011</a:t>
            </a:r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10160-0C0B-4D75-9AE3-AAA82CFCC4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I had the Executive Team read this book  by Jim Collins about two years ago because I really believe in this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10160-0C0B-4D75-9AE3-AAA82CFCC4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stay here in the theatre, Sabrina and</a:t>
            </a:r>
            <a:r>
              <a:rPr lang="en-US" baseline="0" dirty="0" smtClean="0"/>
              <a:t> Catherine will be talking to you about </a:t>
            </a:r>
            <a:r>
              <a:rPr lang="en-US" baseline="0" dirty="0" err="1" smtClean="0"/>
              <a:t>Baldrige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this </a:t>
            </a:r>
            <a:r>
              <a:rPr lang="en-US" baseline="0" dirty="0" err="1" smtClean="0"/>
              <a:t>Baldrige</a:t>
            </a:r>
            <a:r>
              <a:rPr lang="en-US" baseline="0" dirty="0" smtClean="0"/>
              <a:t> session, you will break out into groups to attend the trainings we have scheduled for you today.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Enjoy your day! See you at lunch!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0A0C-6EFA-4845-81EB-467F2EE60A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67ED-D6E2-4859-A7A3-EC47423B99B6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7E56-E0AF-404B-B4BB-816F8D753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logo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295400"/>
            <a:ext cx="6861048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Palo Alto College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05000" y="4038600"/>
            <a:ext cx="7239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 smtClean="0">
                <a:solidFill>
                  <a:schemeClr val="bg1"/>
                </a:solidFill>
              </a:rPr>
              <a:t>Dr. Ana M. Guzman, President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2010-2011: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Looking to the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Development Day – Sept. 29, 2010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title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802188" y="3124200"/>
            <a:ext cx="4343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entury Gothic" pitchFamily="1" charset="0"/>
              </a:rPr>
              <a:t>Thanks.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Southern Association of Colleges and Schools – Compliance Certification</a:t>
            </a:r>
            <a:endParaRPr lang="en-US" sz="3200" b="1" dirty="0">
              <a:solidFill>
                <a:srgbClr val="336699"/>
              </a:solidFill>
              <a:latin typeface="Century Gothic" pitchFamily="1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62000" y="1600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Times" pitchFamily="1" charset="0"/>
              <a:buChar char="·"/>
            </a:pPr>
            <a:r>
              <a:rPr lang="en-US" sz="2200" dirty="0" smtClean="0">
                <a:latin typeface="Century Gothic" pitchFamily="34" charset="0"/>
              </a:rPr>
              <a:t>Compliance </a:t>
            </a:r>
            <a:r>
              <a:rPr lang="en-US" sz="2200" dirty="0" smtClean="0">
                <a:latin typeface="Century Gothic" pitchFamily="34" charset="0"/>
              </a:rPr>
              <a:t>Certification is an internal audit evaluating compliance of Core-requirements (12), Comprehensive standards (14) and Federal Requirements (7)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Times" pitchFamily="1" charset="0"/>
              <a:buChar char="·"/>
            </a:pPr>
            <a:r>
              <a:rPr lang="en-US" sz="2200" dirty="0" smtClean="0">
                <a:latin typeface="Century Gothic" pitchFamily="1" charset="0"/>
              </a:rPr>
              <a:t>10 committees are currently drafting the compliance report</a:t>
            </a:r>
            <a:endParaRPr lang="en-US" sz="2200" dirty="0" smtClean="0"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Times" pitchFamily="1" charset="0"/>
              <a:buChar char="·"/>
            </a:pPr>
            <a:r>
              <a:rPr lang="en-US" sz="2200" dirty="0" smtClean="0">
                <a:latin typeface="Century Gothic" pitchFamily="34" charset="0"/>
              </a:rPr>
              <a:t>Compliance Certification is submitted 15 months prior to reaffirmation due March 15, 2011</a:t>
            </a:r>
          </a:p>
          <a:p>
            <a:pPr marL="800100" lvl="1" indent="-342900" eaLnBrk="1" hangingPunct="1">
              <a:spcBef>
                <a:spcPct val="20000"/>
              </a:spcBef>
              <a:buFont typeface="Times" pitchFamily="1" charset="0"/>
              <a:buChar char="·"/>
            </a:pPr>
            <a:r>
              <a:rPr lang="en-US" sz="2200" dirty="0" smtClean="0">
                <a:latin typeface="Century Gothic" pitchFamily="34" charset="0"/>
              </a:rPr>
              <a:t>1</a:t>
            </a:r>
            <a:r>
              <a:rPr lang="en-US" sz="2200" baseline="30000" dirty="0" smtClean="0">
                <a:latin typeface="Century Gothic" pitchFamily="34" charset="0"/>
              </a:rPr>
              <a:t>st</a:t>
            </a:r>
            <a:r>
              <a:rPr lang="en-US" sz="2200" dirty="0" smtClean="0">
                <a:latin typeface="Century Gothic" pitchFamily="34" charset="0"/>
              </a:rPr>
              <a:t> draft due November 1, 2010</a:t>
            </a:r>
          </a:p>
          <a:p>
            <a:pPr marL="342900" indent="-342900" eaLnBrk="1" hangingPunct="1">
              <a:spcBef>
                <a:spcPct val="20000"/>
              </a:spcBef>
              <a:buFont typeface="Times" pitchFamily="1" charset="0"/>
              <a:buChar char="·"/>
            </a:pPr>
            <a:endParaRPr lang="en-US" sz="2200" dirty="0" smtClean="0">
              <a:latin typeface="Century Gothic" pitchFamily="1" charset="0"/>
            </a:endParaRPr>
          </a:p>
        </p:txBody>
      </p:sp>
      <p:pic>
        <p:nvPicPr>
          <p:cNvPr id="9227" name="Picture 11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2038"/>
            <a:ext cx="9144000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0" y="1295400"/>
            <a:ext cx="9677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1600" b="1" dirty="0" smtClean="0">
              <a:solidFill>
                <a:srgbClr val="FF0000"/>
              </a:solidFill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600" b="1" dirty="0" smtClean="0">
              <a:solidFill>
                <a:srgbClr val="FF0000"/>
              </a:solidFill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400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400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400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400" dirty="0" smtClean="0">
                <a:latin typeface="Century Gothic" pitchFamily="1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1400" b="1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400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400" dirty="0" smtClean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 dirty="0">
                <a:latin typeface="Century Gothic" pitchFamily="1" charset="0"/>
              </a:rPr>
              <a:t/>
            </a:r>
            <a:br>
              <a:rPr lang="en-US" sz="2000" dirty="0">
                <a:latin typeface="Century Gothic" pitchFamily="1" charset="0"/>
              </a:rPr>
            </a:br>
            <a:endParaRPr lang="en-US" sz="2000" dirty="0">
              <a:latin typeface="Century Gothic" pitchFamily="1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000" dirty="0">
              <a:latin typeface="Century Gothic" pitchFamily="1" charset="0"/>
            </a:endParaRPr>
          </a:p>
        </p:txBody>
      </p:sp>
      <p:pic>
        <p:nvPicPr>
          <p:cNvPr id="14340" name="Picture 11" descr="content-P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143000"/>
          <a:ext cx="8077200" cy="472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itchFamily="34" charset="0"/>
                        </a:rPr>
                        <a:t>Compliance Sub-Committees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itchFamily="34" charset="0"/>
                        </a:rPr>
                        <a:t>Compliance Leadership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Century Gothic" pitchFamily="34" charset="0"/>
                        </a:rPr>
                        <a:t>Chair: Dr. Amie </a:t>
                      </a:r>
                      <a:r>
                        <a:rPr lang="en-US" sz="1400" b="1" dirty="0" err="1" smtClean="0">
                          <a:latin typeface="Century Gothic" pitchFamily="34" charset="0"/>
                        </a:rPr>
                        <a:t>DeLeon</a:t>
                      </a:r>
                      <a:endParaRPr lang="en-US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Century Gothic" pitchFamily="34" charset="0"/>
                        </a:rPr>
                        <a:t>Co-Chair: Dr. Stacey Johnson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Institutional Mission and Governance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Ruth Ann Gambino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Student Services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Larry Rodriguez and Dr. Robert Garza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Institutional Effectiveness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Catherine Chapa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eaLnBrk="1" hangingPunct="1">
                        <a:spcBef>
                          <a:spcPct val="20000"/>
                        </a:spcBef>
                      </a:pPr>
                      <a:r>
                        <a:rPr lang="en-US" sz="1400" dirty="0" smtClean="0">
                          <a:latin typeface="Century Gothic" pitchFamily="34" charset="0"/>
                        </a:rPr>
                        <a:t>Financial  &amp; Physical Resources</a:t>
                      </a:r>
                    </a:p>
                    <a:p>
                      <a:pPr marL="342900" indent="-342900" eaLnBrk="1" hangingPunct="1">
                        <a:spcBef>
                          <a:spcPct val="20000"/>
                        </a:spcBef>
                      </a:pPr>
                      <a:r>
                        <a:rPr lang="en-US" sz="1400" b="1" dirty="0" smtClean="0">
                          <a:latin typeface="Century Gothic" pitchFamily="34" charset="0"/>
                        </a:rPr>
                        <a:t>Chair: Dr. Beatriz Joseph</a:t>
                      </a:r>
                    </a:p>
                    <a:p>
                      <a:pPr marL="342900" indent="-342900" eaLnBrk="1" hangingPunct="1">
                        <a:spcBef>
                          <a:spcPct val="20000"/>
                        </a:spcBef>
                      </a:pPr>
                      <a:r>
                        <a:rPr lang="en-US" sz="1400" b="1" dirty="0" smtClean="0">
                          <a:latin typeface="Century Gothic" pitchFamily="34" charset="0"/>
                        </a:rPr>
                        <a:t>Co-Chair: Chris Delgado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Educational  &amp; Undergraduate Programs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Chairs: Dr. Amie </a:t>
                      </a:r>
                      <a:r>
                        <a:rPr lang="en-US" sz="1400" b="1" dirty="0" err="1" smtClean="0">
                          <a:latin typeface="Century Gothic" pitchFamily="34" charset="0"/>
                        </a:rPr>
                        <a:t>DeLeon</a:t>
                      </a:r>
                      <a:r>
                        <a:rPr lang="en-US" sz="1400" b="1" dirty="0" smtClean="0">
                          <a:latin typeface="Century Gothic" pitchFamily="34" charset="0"/>
                        </a:rPr>
                        <a:t> and Terry Flannery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Substantive Change Procedures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Chairs: Dean Gary Shelman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Dr. Stacey Johnson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Faculty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Dr. Dorothy </a:t>
                      </a:r>
                      <a:r>
                        <a:rPr lang="en-US" sz="1400" b="1" dirty="0" err="1" smtClean="0">
                          <a:latin typeface="Century Gothic" pitchFamily="34" charset="0"/>
                        </a:rPr>
                        <a:t>Haecker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Compliance with other Commission Policies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Dr. Beatriz Joseph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Library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Tina Mesa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Representation of Accreditation Status</a:t>
                      </a:r>
                    </a:p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Chair: Dr. Beatriz Joseph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itchFamily="34" charset="0"/>
                        </a:rPr>
                        <a:t>Compliance Document Editors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entury Gothic" pitchFamily="34" charset="0"/>
                        </a:rPr>
                        <a:t>Caroline Mains and Ginger Carnes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" y="76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Southern Association of Colleges and Schools – Compliance Certification</a:t>
            </a:r>
            <a:endParaRPr lang="en-US" sz="3200" b="1" dirty="0">
              <a:solidFill>
                <a:srgbClr val="336699"/>
              </a:solidFill>
              <a:latin typeface="Century Gothic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Southern Association of Colleges and Schools - Quality Enhancement Plan</a:t>
            </a:r>
            <a:endParaRPr lang="en-US" sz="3200" b="1" dirty="0">
              <a:solidFill>
                <a:srgbClr val="336699"/>
              </a:solidFill>
              <a:latin typeface="Century Gothic" pitchFamily="1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200" b="1" i="1" dirty="0" smtClean="0">
                <a:latin typeface="Century Gothic" pitchFamily="1" charset="0"/>
              </a:rPr>
              <a:t>Make it RREAL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200" b="1" dirty="0" smtClean="0">
                <a:latin typeface="Century Gothic" pitchFamily="1" charset="0"/>
              </a:rPr>
              <a:t>Relevance + Reflection + Engagement = Active Learning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2200" b="1" dirty="0">
              <a:latin typeface="Century Gothic" pitchFamily="1" charset="0"/>
            </a:endParaRPr>
          </a:p>
          <a:p>
            <a:pPr marL="350838" indent="-350838"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Quality Enhancement is a carefully designed and focused course of action</a:t>
            </a:r>
          </a:p>
          <a:p>
            <a:pPr marL="808038" lvl="2" indent="-350838"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Addresses a well-defined topic or issue, </a:t>
            </a:r>
          </a:p>
          <a:p>
            <a:pPr marL="808038" lvl="2" indent="-350838">
              <a:spcAft>
                <a:spcPts val="1200"/>
              </a:spcAft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Related to improving the quality of student learning.</a:t>
            </a:r>
          </a:p>
          <a:p>
            <a:pPr marL="350838" indent="-350838">
              <a:spcAft>
                <a:spcPts val="1200"/>
              </a:spcAft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Utilizes a five-year plan to address a topic directly related to student learning.</a:t>
            </a:r>
          </a:p>
          <a:p>
            <a:pPr marL="350838" indent="-350838"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Quality </a:t>
            </a:r>
            <a:r>
              <a:rPr lang="en-US" sz="2200" dirty="0" smtClean="0">
                <a:latin typeface="Century Gothic" pitchFamily="34" charset="0"/>
              </a:rPr>
              <a:t>Enhancement Plan due to SACS-August 2011</a:t>
            </a:r>
          </a:p>
          <a:p>
            <a:endParaRPr lang="en-US" sz="2200" dirty="0" smtClean="0">
              <a:latin typeface="Century Gothic" pitchFamily="34" charset="0"/>
            </a:endParaRPr>
          </a:p>
        </p:txBody>
      </p:sp>
      <p:pic>
        <p:nvPicPr>
          <p:cNvPr id="9227" name="Picture 11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2038"/>
            <a:ext cx="9144000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381000" y="12954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20000"/>
              </a:spcBef>
            </a:pPr>
            <a:endParaRPr lang="en-US" sz="2200" i="1" kern="0" dirty="0" smtClean="0"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200" b="1" dirty="0" smtClean="0">
                <a:latin typeface="Century Gothic" pitchFamily="34" charset="0"/>
              </a:rPr>
              <a:t>QEP </a:t>
            </a:r>
            <a:r>
              <a:rPr lang="en-US" sz="2200" b="1" dirty="0">
                <a:latin typeface="Century Gothic" pitchFamily="34" charset="0"/>
              </a:rPr>
              <a:t>Team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200" dirty="0">
                <a:latin typeface="Century Gothic" pitchFamily="34" charset="0"/>
              </a:rPr>
              <a:t>Chair: Dr. Mary-Ellen Jacobs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200" dirty="0">
                <a:latin typeface="Century Gothic" pitchFamily="34" charset="0"/>
              </a:rPr>
              <a:t>Co-Chair: Dr. Mike Flores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200" dirty="0"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200" b="1" dirty="0">
                <a:latin typeface="Century Gothic" pitchFamily="34" charset="0"/>
              </a:rPr>
              <a:t>Steering </a:t>
            </a:r>
            <a:r>
              <a:rPr lang="en-US" sz="2200" b="1" dirty="0" smtClean="0">
                <a:latin typeface="Century Gothic" pitchFamily="34" charset="0"/>
              </a:rPr>
              <a:t>Committee</a:t>
            </a:r>
            <a:endParaRPr lang="en-US" sz="2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200" dirty="0" smtClean="0">
                <a:latin typeface="Century Gothic" pitchFamily="34" charset="0"/>
              </a:rPr>
              <a:t>	Deborah </a:t>
            </a:r>
            <a:r>
              <a:rPr lang="en-US" sz="2200" dirty="0">
                <a:latin typeface="Century Gothic" pitchFamily="34" charset="0"/>
              </a:rPr>
              <a:t>Dixon, Abel Gonzales, Dr. Ken Harris, Bill </a:t>
            </a:r>
            <a:r>
              <a:rPr lang="en-US" sz="2200" dirty="0" err="1">
                <a:latin typeface="Century Gothic" pitchFamily="34" charset="0"/>
              </a:rPr>
              <a:t>Krant</a:t>
            </a:r>
            <a:r>
              <a:rPr lang="en-US" sz="2200" dirty="0">
                <a:latin typeface="Century Gothic" pitchFamily="34" charset="0"/>
              </a:rPr>
              <a:t>, Alexis Lowe, Thomas </a:t>
            </a:r>
            <a:r>
              <a:rPr lang="en-US" sz="2200" dirty="0" err="1">
                <a:latin typeface="Century Gothic" pitchFamily="34" charset="0"/>
              </a:rPr>
              <a:t>Murguia</a:t>
            </a:r>
            <a:r>
              <a:rPr lang="en-US" sz="2200" dirty="0">
                <a:latin typeface="Century Gothic" pitchFamily="34" charset="0"/>
              </a:rPr>
              <a:t>, Janet Rangel, Dr. Yolanda Reyna, Dr. Denise Barkis Richter, Brian Sanders, </a:t>
            </a:r>
            <a:r>
              <a:rPr lang="en-US" sz="2200" dirty="0" smtClean="0">
                <a:latin typeface="Century Gothic" pitchFamily="34" charset="0"/>
              </a:rPr>
              <a:t>Sabrina Carey, ex-officio </a:t>
            </a:r>
            <a:r>
              <a:rPr lang="en-US" sz="2200" dirty="0">
                <a:latin typeface="Century Gothic" pitchFamily="34" charset="0"/>
              </a:rPr>
              <a:t>Catherine Chapa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200" dirty="0">
              <a:latin typeface="Century Gothic" pitchFamily="34" charset="0"/>
            </a:endParaRPr>
          </a:p>
        </p:txBody>
      </p:sp>
      <p:pic>
        <p:nvPicPr>
          <p:cNvPr id="16388" name="Picture 11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Southern Association of Colleges and Schools - Quality Enhancement Plan</a:t>
            </a:r>
            <a:endParaRPr lang="en-US" sz="3200" b="1" dirty="0">
              <a:solidFill>
                <a:srgbClr val="336699"/>
              </a:solidFill>
              <a:latin typeface="Century Gothic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Foundations of Excellence in Education</a:t>
            </a:r>
            <a:endParaRPr lang="en-US" sz="3200" b="1" dirty="0">
              <a:solidFill>
                <a:srgbClr val="0875B8"/>
              </a:solidFill>
              <a:latin typeface="Arial Black" pitchFamily="1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7200" y="1295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200" dirty="0" smtClean="0">
                <a:latin typeface="Century Gothic" pitchFamily="1" charset="0"/>
              </a:rPr>
              <a:t>Sponsored by the </a:t>
            </a:r>
            <a:r>
              <a:rPr lang="en-US" sz="2200" dirty="0" smtClean="0">
                <a:latin typeface="Century Gothic" pitchFamily="34" charset="0"/>
              </a:rPr>
              <a:t>John N. Gardner Institute for Excellence in Undergraduate </a:t>
            </a:r>
            <a:r>
              <a:rPr lang="en-US" sz="2200" dirty="0" smtClean="0">
                <a:latin typeface="Century Gothic" pitchFamily="34" charset="0"/>
              </a:rPr>
              <a:t>Education</a:t>
            </a:r>
            <a:endParaRPr lang="en-US" sz="2200" dirty="0" smtClean="0">
              <a:latin typeface="Century Gothic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200" dirty="0" smtClean="0">
                <a:latin typeface="Century Gothic" pitchFamily="34" charset="0"/>
              </a:rPr>
              <a:t>2010 -11 Cohort consists of </a:t>
            </a:r>
            <a:r>
              <a:rPr lang="en-US" sz="2200" dirty="0" smtClean="0">
                <a:latin typeface="Century Gothic" pitchFamily="34" charset="0"/>
              </a:rPr>
              <a:t>23 community colleges</a:t>
            </a:r>
          </a:p>
          <a:p>
            <a:pPr marL="800100" lvl="1" indent="-342900" eaLnBrk="1" hangingPunct="1">
              <a:spcBef>
                <a:spcPct val="20000"/>
              </a:spcBef>
            </a:pPr>
            <a:endParaRPr lang="en-US" sz="2200" dirty="0" smtClean="0">
              <a:latin typeface="Century Gothic" pitchFamily="34" charset="0"/>
            </a:endParaRPr>
          </a:p>
          <a:p>
            <a:pPr marL="342900" indent="-288925" eaLnBrk="1" hangingPunct="1">
              <a:spcBef>
                <a:spcPct val="20000"/>
              </a:spcBef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1" charset="0"/>
              </a:rPr>
              <a:t>Focus on the First Year Experience and </a:t>
            </a:r>
            <a:r>
              <a:rPr lang="en-US" sz="2200" dirty="0" smtClean="0">
                <a:latin typeface="Century Gothic" pitchFamily="1" charset="0"/>
              </a:rPr>
              <a:t>Transfer</a:t>
            </a:r>
          </a:p>
          <a:p>
            <a:pPr marL="342900" indent="-288925" eaLnBrk="1" hangingPunct="1">
              <a:spcBef>
                <a:spcPct val="20000"/>
              </a:spcBef>
              <a:buSzPct val="50000"/>
              <a:buFont typeface="Arial" pitchFamily="34" charset="0"/>
              <a:buChar char="•"/>
            </a:pPr>
            <a:endParaRPr lang="en-US" sz="2200" dirty="0"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200" dirty="0" smtClean="0">
                <a:latin typeface="Century Gothic" pitchFamily="34" charset="0"/>
              </a:rPr>
              <a:t>A nine- to twelve-month process of evaluation</a:t>
            </a:r>
            <a:r>
              <a:rPr lang="en-US" sz="2200" dirty="0" smtClean="0">
                <a:latin typeface="Century Gothic" pitchFamily="1" charset="0"/>
              </a:rPr>
              <a:t> or Self Study focused on Student Affairs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200" dirty="0" smtClean="0">
                <a:latin typeface="Century Gothic" pitchFamily="34" charset="0"/>
              </a:rPr>
              <a:t>Utilize 9 </a:t>
            </a:r>
            <a:r>
              <a:rPr lang="en-US" sz="2200" dirty="0" smtClean="0">
                <a:latin typeface="Century Gothic" pitchFamily="34" charset="0"/>
              </a:rPr>
              <a:t>Foundational Dimensions </a:t>
            </a:r>
            <a:r>
              <a:rPr lang="en-US" sz="2200" dirty="0" smtClean="0">
                <a:latin typeface="Century Gothic" pitchFamily="34" charset="0"/>
              </a:rPr>
              <a:t>to evaluate </a:t>
            </a:r>
            <a:r>
              <a:rPr lang="en-US" sz="2200" dirty="0" smtClean="0">
                <a:latin typeface="Century Gothic" pitchFamily="34" charset="0"/>
              </a:rPr>
              <a:t>and improve our student experience</a:t>
            </a:r>
            <a:r>
              <a:rPr lang="en-US" sz="2200" dirty="0" smtClean="0">
                <a:latin typeface="Century Gothic" pitchFamily="34" charset="0"/>
              </a:rPr>
              <a:t>.</a:t>
            </a:r>
            <a:endParaRPr lang="en-US" sz="2200" dirty="0" smtClean="0">
              <a:latin typeface="Century Gothic" pitchFamily="34" charset="0"/>
            </a:endParaRPr>
          </a:p>
        </p:txBody>
      </p:sp>
      <p:pic>
        <p:nvPicPr>
          <p:cNvPr id="5136" name="Picture 16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Foundations of Excellence in Education</a:t>
            </a:r>
            <a:endParaRPr lang="en-US" sz="3200" b="1" dirty="0">
              <a:solidFill>
                <a:srgbClr val="0875B8"/>
              </a:solidFill>
              <a:latin typeface="Arial Black" pitchFamily="1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11430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Next Steps: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Develop an FOE task force  </a:t>
            </a:r>
          </a:p>
          <a:p>
            <a:pPr marL="1257300" lvl="2" indent="-342900" eaLnBrk="1" hangingPunct="1">
              <a:spcBef>
                <a:spcPct val="20000"/>
              </a:spcBef>
              <a:spcAft>
                <a:spcPts val="1800"/>
              </a:spcAft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G</a:t>
            </a:r>
            <a:r>
              <a:rPr lang="en-US" sz="2000" dirty="0" smtClean="0">
                <a:latin typeface="Century Gothic" pitchFamily="34" charset="0"/>
              </a:rPr>
              <a:t>roup </a:t>
            </a:r>
            <a:r>
              <a:rPr lang="en-US" sz="2000" dirty="0" smtClean="0">
                <a:latin typeface="Century Gothic" pitchFamily="34" charset="0"/>
              </a:rPr>
              <a:t>will have broad representation from across the </a:t>
            </a:r>
            <a:r>
              <a:rPr lang="en-US" sz="2000" dirty="0" smtClean="0">
                <a:latin typeface="Century Gothic" pitchFamily="34" charset="0"/>
              </a:rPr>
              <a:t>campus</a:t>
            </a:r>
            <a:endParaRPr lang="en-US" sz="2000" dirty="0" smtClean="0">
              <a:latin typeface="Century Gothic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spcAft>
                <a:spcPts val="1800"/>
              </a:spcAft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Conduct the Current Practices Inventory </a:t>
            </a:r>
            <a:r>
              <a:rPr lang="en-US" sz="2000" dirty="0" smtClean="0">
                <a:latin typeface="Century Gothic" pitchFamily="34" charset="0"/>
              </a:rPr>
              <a:t>of </a:t>
            </a:r>
            <a:r>
              <a:rPr lang="en-US" sz="2000" dirty="0" smtClean="0">
                <a:latin typeface="Century Gothic" pitchFamily="34" charset="0"/>
              </a:rPr>
              <a:t>the first year for new and </a:t>
            </a:r>
            <a:r>
              <a:rPr lang="en-US" sz="2000" dirty="0" smtClean="0">
                <a:latin typeface="Century Gothic" pitchFamily="34" charset="0"/>
              </a:rPr>
              <a:t>transfer</a:t>
            </a:r>
            <a:endParaRPr lang="en-US" sz="2000" dirty="0" smtClean="0">
              <a:latin typeface="Century Gothic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Administer faculty/staff and student surveys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Faculty/Staff survey will be administered during early November</a:t>
            </a:r>
          </a:p>
          <a:p>
            <a:pPr marL="1257300" lvl="2" indent="-342900" eaLnBrk="1" hangingPunct="1">
              <a:spcBef>
                <a:spcPct val="20000"/>
              </a:spcBef>
              <a:spcAft>
                <a:spcPts val="1800"/>
              </a:spcAft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Student survey will be </a:t>
            </a:r>
            <a:r>
              <a:rPr lang="en-US" sz="2000" dirty="0" smtClean="0">
                <a:latin typeface="Century Gothic" pitchFamily="34" charset="0"/>
              </a:rPr>
              <a:t>administered </a:t>
            </a:r>
            <a:r>
              <a:rPr lang="en-US" sz="2000" dirty="0" smtClean="0">
                <a:latin typeface="Century Gothic" pitchFamily="34" charset="0"/>
              </a:rPr>
              <a:t>in late </a:t>
            </a:r>
            <a:r>
              <a:rPr lang="en-US" sz="2000" dirty="0" smtClean="0">
                <a:latin typeface="Century Gothic" pitchFamily="34" charset="0"/>
              </a:rPr>
              <a:t>October</a:t>
            </a:r>
            <a:endParaRPr lang="en-US" sz="2000" dirty="0" smtClean="0">
              <a:latin typeface="Century Gothic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buFontTx/>
              <a:buChar char="·"/>
            </a:pPr>
            <a:r>
              <a:rPr lang="en-US" sz="2000" dirty="0" smtClean="0">
                <a:latin typeface="Century Gothic" pitchFamily="34" charset="0"/>
              </a:rPr>
              <a:t>FOE culminates in the development of a strategic action plan for improvement  of the first year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·"/>
            </a:pPr>
            <a:endParaRPr lang="en-US" sz="2000" dirty="0" smtClean="0">
              <a:latin typeface="Century Gothic" pitchFamily="1" charset="0"/>
            </a:endParaRPr>
          </a:p>
        </p:txBody>
      </p:sp>
      <p:pic>
        <p:nvPicPr>
          <p:cNvPr id="7179" name="Picture 11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3200" b="1" dirty="0">
              <a:solidFill>
                <a:srgbClr val="0875B8"/>
              </a:solidFill>
              <a:latin typeface="Arial Black" pitchFamily="1" charset="0"/>
            </a:endParaRPr>
          </a:p>
        </p:txBody>
      </p:sp>
      <p:pic>
        <p:nvPicPr>
          <p:cNvPr id="5136" name="Picture 16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solidFill>
            <a:srgbClr val="009F94"/>
          </a:solidFill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06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 marL="342900" lvl="1" indent="-342900">
              <a:buSzPct val="50000"/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An </a:t>
            </a:r>
            <a:r>
              <a:rPr lang="en-US" sz="2200" dirty="0" smtClean="0">
                <a:latin typeface="Century Gothic" pitchFamily="34" charset="0"/>
              </a:rPr>
              <a:t>annual award that recognizes U.S. organizations in </a:t>
            </a:r>
            <a:r>
              <a:rPr lang="en-US" sz="2200" dirty="0" smtClean="0">
                <a:latin typeface="Century Gothic" pitchFamily="34" charset="0"/>
              </a:rPr>
              <a:t>business</a:t>
            </a:r>
            <a:r>
              <a:rPr lang="en-US" sz="2200" dirty="0" smtClean="0">
                <a:latin typeface="Century Gothic" pitchFamily="34" charset="0"/>
              </a:rPr>
              <a:t>, health care, education, and nonprofit sectors for performance excellence. </a:t>
            </a:r>
          </a:p>
          <a:p>
            <a:pPr>
              <a:buSzPct val="50000"/>
            </a:pPr>
            <a:endParaRPr lang="en-US" sz="2200" dirty="0" smtClean="0">
              <a:latin typeface="Century Gothic" pitchFamily="34" charset="0"/>
            </a:endParaRPr>
          </a:p>
          <a:p>
            <a:pPr>
              <a:buSzPct val="50000"/>
            </a:pPr>
            <a:r>
              <a:rPr lang="en-US" sz="2200" dirty="0" smtClean="0">
                <a:latin typeface="Century Gothic" pitchFamily="34" charset="0"/>
              </a:rPr>
              <a:t>Provides organizational assessment tools and </a:t>
            </a:r>
            <a:r>
              <a:rPr lang="en-US" sz="2200" dirty="0" smtClean="0">
                <a:latin typeface="Century Gothic" pitchFamily="34" charset="0"/>
              </a:rPr>
              <a:t>criteria</a:t>
            </a:r>
          </a:p>
          <a:p>
            <a:pPr>
              <a:buSzPct val="50000"/>
            </a:pPr>
            <a:endParaRPr lang="en-US" sz="2200" dirty="0" smtClean="0">
              <a:latin typeface="Century Gothic" pitchFamily="34" charset="0"/>
            </a:endParaRPr>
          </a:p>
          <a:p>
            <a:pPr>
              <a:buSzPct val="50000"/>
            </a:pPr>
            <a:r>
              <a:rPr lang="en-US" sz="2200" dirty="0" smtClean="0">
                <a:latin typeface="Century Gothic" pitchFamily="34" charset="0"/>
              </a:rPr>
              <a:t>Educates leaders </a:t>
            </a:r>
            <a:r>
              <a:rPr lang="en-US" sz="2200" dirty="0" smtClean="0">
                <a:latin typeface="Century Gothic" pitchFamily="34" charset="0"/>
              </a:rPr>
              <a:t>about best practices</a:t>
            </a:r>
          </a:p>
          <a:p>
            <a:pPr>
              <a:buSzPct val="50000"/>
            </a:pPr>
            <a:endParaRPr lang="en-US" sz="2200" dirty="0" smtClean="0">
              <a:latin typeface="Century Gothic" pitchFamily="34" charset="0"/>
            </a:endParaRPr>
          </a:p>
          <a:p>
            <a:pPr>
              <a:buSzPct val="50000"/>
            </a:pPr>
            <a:r>
              <a:rPr lang="en-US" sz="2200" dirty="0" smtClean="0">
                <a:latin typeface="Century Gothic" pitchFamily="34" charset="0"/>
              </a:rPr>
              <a:t>Recognizes national role models and honors them with the only Presidential Award for performance excellence</a:t>
            </a:r>
          </a:p>
          <a:p>
            <a:pPr marL="469900" lvl="1" indent="-12700">
              <a:buNone/>
            </a:pPr>
            <a:endParaRPr lang="en-US" sz="2400" dirty="0" smtClean="0">
              <a:latin typeface="Century Gothic" pitchFamily="34" charset="0"/>
            </a:endParaRPr>
          </a:p>
          <a:p>
            <a:pPr lvl="1">
              <a:buNone/>
            </a:pPr>
            <a:endParaRPr lang="en-US" sz="2000" dirty="0" smtClean="0">
              <a:latin typeface="Century Gothic" pitchFamily="34" charset="0"/>
            </a:endParaRPr>
          </a:p>
          <a:p>
            <a:endParaRPr lang="en-US" sz="1900" dirty="0" smtClean="0">
              <a:latin typeface="Century Gothic" pitchFamily="34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/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Malcolm </a:t>
            </a:r>
            <a:r>
              <a:rPr lang="en-US" sz="3200" b="1" dirty="0" err="1" smtClean="0">
                <a:solidFill>
                  <a:srgbClr val="009F94"/>
                </a:solidFill>
                <a:latin typeface="Century Gothic" pitchFamily="1" charset="0"/>
              </a:rPr>
              <a:t>Baldrige</a:t>
            </a:r>
            <a:r>
              <a:rPr lang="en-US" sz="3200" b="1" dirty="0" smtClean="0">
                <a:solidFill>
                  <a:srgbClr val="009F94"/>
                </a:solidFill>
                <a:latin typeface="Century Gothic" pitchFamily="1" charset="0"/>
              </a:rPr>
              <a:t> Award for Performance Excellence</a:t>
            </a:r>
            <a:endParaRPr lang="en-US" sz="3200" b="1" dirty="0">
              <a:solidFill>
                <a:srgbClr val="336699"/>
              </a:solidFill>
              <a:latin typeface="Century Gothic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3200" b="1" dirty="0">
              <a:solidFill>
                <a:srgbClr val="0875B8"/>
              </a:solidFill>
              <a:latin typeface="Arial Black" pitchFamily="1" charset="0"/>
            </a:endParaRPr>
          </a:p>
        </p:txBody>
      </p:sp>
      <p:pic>
        <p:nvPicPr>
          <p:cNvPr id="5136" name="Picture 16" descr="content-P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solidFill>
            <a:srgbClr val="009F94"/>
          </a:solidFill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800" i="1" dirty="0" smtClean="0">
                <a:latin typeface="Century Gothic" pitchFamily="34" charset="0"/>
              </a:rPr>
              <a:t>I </a:t>
            </a:r>
            <a:r>
              <a:rPr lang="en-US" sz="2800" i="1" dirty="0" smtClean="0">
                <a:latin typeface="Century Gothic" pitchFamily="34" charset="0"/>
              </a:rPr>
              <a:t>see the </a:t>
            </a:r>
            <a:r>
              <a:rPr lang="en-US" sz="2800" i="1" dirty="0" err="1" smtClean="0">
                <a:latin typeface="Century Gothic" pitchFamily="34" charset="0"/>
              </a:rPr>
              <a:t>Baldrige</a:t>
            </a:r>
            <a:r>
              <a:rPr lang="en-US" sz="2800" i="1" dirty="0" smtClean="0">
                <a:latin typeface="Century Gothic" pitchFamily="34" charset="0"/>
              </a:rPr>
              <a:t> process as a powerful set </a:t>
            </a:r>
            <a:r>
              <a:rPr lang="en-US" sz="2800" i="1" dirty="0" smtClean="0">
                <a:latin typeface="Century Gothic" pitchFamily="34" charset="0"/>
              </a:rPr>
              <a:t>of mechanisms </a:t>
            </a:r>
            <a:r>
              <a:rPr lang="en-US" sz="2800" i="1" dirty="0" smtClean="0">
                <a:latin typeface="Century Gothic" pitchFamily="34" charset="0"/>
              </a:rPr>
              <a:t>for disciplined people engaged in disciplined thought and taking disciplined action to create great organizations that produce exceptional results.</a:t>
            </a:r>
            <a:endParaRPr lang="en-US" sz="2800" dirty="0" smtClean="0">
              <a:latin typeface="Century Gothic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Century Gothic" pitchFamily="34" charset="0"/>
              </a:rPr>
              <a:t>--</a:t>
            </a:r>
            <a:r>
              <a:rPr lang="en-US" i="1" dirty="0" smtClean="0">
                <a:latin typeface="Century Gothic" pitchFamily="34" charset="0"/>
              </a:rPr>
              <a:t>Jim Collins, best-selling author of</a:t>
            </a:r>
            <a:r>
              <a:rPr lang="en-US" dirty="0" smtClean="0">
                <a:latin typeface="Century Gothic" pitchFamily="34" charset="0"/>
              </a:rPr>
              <a:t> Good to Great: Why Some Companies Make the Leap … and Others </a:t>
            </a:r>
            <a:r>
              <a:rPr lang="en-US" dirty="0" smtClean="0">
                <a:latin typeface="Century Gothic" pitchFamily="34" charset="0"/>
              </a:rPr>
              <a:t>Don't</a:t>
            </a:r>
          </a:p>
          <a:p>
            <a:pPr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lvl="1">
              <a:buNone/>
            </a:pPr>
            <a:endParaRPr lang="en-US" dirty="0" smtClean="0">
              <a:latin typeface="Century Gothic" pitchFamily="34" charset="0"/>
            </a:endParaRPr>
          </a:p>
          <a:p>
            <a:pPr lvl="1">
              <a:buNone/>
            </a:pPr>
            <a:endParaRPr lang="en-US" dirty="0" smtClean="0">
              <a:latin typeface="Century Gothic" pitchFamily="34" charset="0"/>
            </a:endParaRPr>
          </a:p>
          <a:p>
            <a:endParaRPr lang="en-US" sz="2800" dirty="0" smtClean="0">
              <a:latin typeface="Century Gothic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810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F94"/>
                </a:solidFill>
                <a:effectLst/>
                <a:uLnTx/>
                <a:uFillTx/>
                <a:latin typeface="Century Gothic" pitchFamily="1" charset="0"/>
                <a:ea typeface="+mj-ea"/>
                <a:cs typeface="+mj-cs"/>
              </a:rPr>
              <a:t>Malcolm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94"/>
                </a:solidFill>
                <a:effectLst/>
                <a:uLnTx/>
                <a:uFillTx/>
                <a:latin typeface="Century Gothic" pitchFamily="1" charset="0"/>
                <a:ea typeface="+mj-ea"/>
                <a:cs typeface="+mj-cs"/>
              </a:rPr>
              <a:t>Baldrige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F94"/>
                </a:solidFill>
                <a:effectLst/>
                <a:uLnTx/>
                <a:uFillTx/>
                <a:latin typeface="Century Gothic" pitchFamily="1" charset="0"/>
                <a:ea typeface="+mj-ea"/>
                <a:cs typeface="+mj-cs"/>
              </a:rPr>
              <a:t> Award for Performance Excellence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Century Gothic" pitchFamily="1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1024</Words>
  <Application>Microsoft Office PowerPoint</Application>
  <PresentationFormat>On-screen Show (4:3)</PresentationFormat>
  <Paragraphs>161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Malcolm Baldrige Award for Performance Excellence</vt:lpstr>
      <vt:lpstr>Slide 9</vt:lpstr>
      <vt:lpstr>Slide 10</vt:lpstr>
    </vt:vector>
  </TitlesOfParts>
  <Company>Alamo Community Colleges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Sabrina Carey</dc:creator>
  <cp:lastModifiedBy>Sabrina Carey</cp:lastModifiedBy>
  <cp:revision>57</cp:revision>
  <dcterms:created xsi:type="dcterms:W3CDTF">2010-09-24T19:31:47Z</dcterms:created>
  <dcterms:modified xsi:type="dcterms:W3CDTF">2010-09-28T21:05:41Z</dcterms:modified>
</cp:coreProperties>
</file>