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8" r:id="rId4"/>
    <p:sldId id="269" r:id="rId5"/>
    <p:sldId id="271" r:id="rId6"/>
    <p:sldId id="275" r:id="rId7"/>
    <p:sldId id="274" r:id="rId8"/>
    <p:sldId id="273" r:id="rId9"/>
    <p:sldId id="276" r:id="rId10"/>
    <p:sldId id="279" r:id="rId11"/>
    <p:sldId id="260" r:id="rId12"/>
    <p:sldId id="277" r:id="rId13"/>
    <p:sldId id="278" r:id="rId1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8626A2-4CAB-4DA6-A22A-38CCA36106A1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FE6141-C12F-43B7-A282-F3BA821C2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ximenez1@alamo.edu" TargetMode="External"/><Relationship Id="rId2" Type="http://schemas.openxmlformats.org/officeDocument/2006/relationships/hyperlink" Target="mailto:agonzales106@alamo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s.gov/RegVer/wfRegistration.aspx" TargetMode="External"/><Relationship Id="rId2" Type="http://schemas.openxmlformats.org/officeDocument/2006/relationships/hyperlink" Target="https://www.secure.alamo.edu/scholarship/application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772400" cy="62031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A strategic plan centering on recruiting, retaining, and graduating STEM Students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O:\GtC Logos\PAC-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705" y="457200"/>
            <a:ext cx="4648200" cy="15494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02291"/>
          </a:xfrm>
        </p:spPr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buSzPct val="68000"/>
              <a:buNone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Louis Stokes Alliances for Minority Participation (LS-AMP)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Grant-</a:t>
            </a:r>
          </a:p>
          <a:p>
            <a:pPr marL="0" lvl="1" indent="0">
              <a:spcBef>
                <a:spcPct val="20000"/>
              </a:spcBef>
              <a:buSzPct val="68000"/>
              <a:buNone/>
            </a:pPr>
            <a:endParaRPr lang="en-US" sz="1600" b="1" dirty="0">
              <a:latin typeface="Calibri" pitchFamily="34" charset="0"/>
              <a:cs typeface="Calibri" pitchFamily="34" charset="0"/>
            </a:endParaRPr>
          </a:p>
          <a:p>
            <a:pPr marL="285750" lvl="1" indent="-285750">
              <a:spcBef>
                <a:spcPct val="20000"/>
              </a:spcBef>
              <a:buSzPct val="68000"/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1.5 million awarded for the Alamo Colleges. 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0" lvl="1" indent="0">
              <a:spcBef>
                <a:spcPct val="20000"/>
              </a:spcBef>
              <a:buSzPct val="68000"/>
              <a:buNone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285750" lvl="1" indent="-285750">
              <a:spcBef>
                <a:spcPct val="20000"/>
              </a:spcBef>
              <a:buSzPct val="68000"/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Dedicated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support for Supplemental Instruction (SI), tutors, peer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mentors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and student travel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(in-state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285750" lvl="1" indent="-285750">
              <a:spcBef>
                <a:spcPct val="20000"/>
              </a:spcBef>
              <a:buSzPct val="68000"/>
              <a:buFont typeface="Wingdings" pitchFamily="2" charset="2"/>
              <a:buChar char="Ø"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285750" lvl="1" indent="-285750">
              <a:spcBef>
                <a:spcPct val="20000"/>
              </a:spcBef>
              <a:buSzPct val="68000"/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Student Stipends for research, and faculty/staff development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806958" lvl="3" indent="-285750">
              <a:spcBef>
                <a:spcPct val="20000"/>
              </a:spcBef>
              <a:buSzPct val="68000"/>
              <a:buFont typeface="Wingdings" pitchFamily="2" charset="2"/>
              <a:buChar char="Ø"/>
            </a:pPr>
            <a:endParaRPr lang="en-US" sz="1200" dirty="0"/>
          </a:p>
          <a:p>
            <a:pPr marL="285750" lvl="1" indent="-285750">
              <a:spcBef>
                <a:spcPct val="20000"/>
              </a:spcBef>
              <a:buSzPct val="68000"/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3 year grant cycle with PAC receiving a proportion of a yearly award ($500,000.00)</a:t>
            </a:r>
          </a:p>
          <a:p>
            <a:pPr marL="0" indent="0">
              <a:spcBef>
                <a:spcPct val="20000"/>
              </a:spcBef>
              <a:buNone/>
            </a:pP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Continued Academic Support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344577"/>
              </p:ext>
            </p:extLst>
          </p:nvPr>
        </p:nvGraphicFramePr>
        <p:xfrm>
          <a:off x="533400" y="2144438"/>
          <a:ext cx="8229600" cy="3737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5181600"/>
              </a:tblGrid>
              <a:tr h="490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Faculty </a:t>
                      </a: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Development 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Create </a:t>
                      </a: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the Problem-based Learning Clearinghouse professional development, instructional innovation and assessment. 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028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Student </a:t>
                      </a: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Success 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Implement </a:t>
                      </a: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the IACAPI Initiative that will: </a:t>
                      </a: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1) Expand advising services for STEM students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2) Create the Student Success Coaching Program for STEM courses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3) Offer the Summer STEM Experience to entering Freshmen 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201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Academic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Enrichment 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Expand </a:t>
                      </a: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the Science Exploration Laboratory and Interpretive Center to install: </a:t>
                      </a: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1) A </a:t>
                      </a:r>
                      <a:r>
                        <a:rPr lang="en-US" sz="1100" dirty="0" err="1">
                          <a:latin typeface="Calibri" pitchFamily="34" charset="0"/>
                          <a:cs typeface="Calibri" pitchFamily="34" charset="0"/>
                        </a:rPr>
                        <a:t>biofiltration</a:t>
                      </a: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 system that will treat water run-off and discharge into the Center’s garden labs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2) An </a:t>
                      </a:r>
                      <a:r>
                        <a:rPr lang="en-US" sz="1100" dirty="0" err="1">
                          <a:latin typeface="Calibri" pitchFamily="34" charset="0"/>
                          <a:cs typeface="Calibri" pitchFamily="34" charset="0"/>
                        </a:rPr>
                        <a:t>Acequias</a:t>
                      </a: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 Feature and Demonstration Classroom to collect rainwater and convey the water throughout the Center 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686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Fiscal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Support 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Create </a:t>
                      </a:r>
                      <a:r>
                        <a:rPr lang="en-US" sz="1100" dirty="0">
                          <a:latin typeface="Calibri" pitchFamily="34" charset="0"/>
                          <a:cs typeface="Calibri" pitchFamily="34" charset="0"/>
                        </a:rPr>
                        <a:t>a STEM Endowed </a:t>
                      </a:r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Scholarship Fund</a:t>
                      </a:r>
                      <a:r>
                        <a:rPr lang="en-US" sz="1100" baseline="0" dirty="0" smtClean="0">
                          <a:latin typeface="Calibri" pitchFamily="34" charset="0"/>
                          <a:cs typeface="Calibri" pitchFamily="34" charset="0"/>
                        </a:rPr>
                        <a:t> that Palo Alto College will match 100%  by non federal funds ($500,000.00)</a:t>
                      </a:r>
                      <a:endParaRPr lang="en-US" sz="11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MAJOR GRANT ACTIVITIES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CAARE Project Activities 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Title V Funding will run through 2016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Professional Development opportunities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Academic Support and Training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Continued Endowment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Advising Support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THECB funding is a two year award, may run through 2014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Summer programs will be replicated in Summer 2014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STEM Strategic Planning will continue..</a:t>
            </a:r>
          </a:p>
          <a:p>
            <a:pPr marL="393192" lvl="1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Future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9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16491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sz="2200" b="1" dirty="0" smtClean="0"/>
              <a:t>Abel R. Gonzales</a:t>
            </a:r>
          </a:p>
          <a:p>
            <a:pPr marL="109728" indent="0" algn="ctr">
              <a:buNone/>
            </a:pPr>
            <a:r>
              <a:rPr lang="en-US" sz="2200" b="1" dirty="0" smtClean="0"/>
              <a:t>Director, Title V STEM</a:t>
            </a:r>
          </a:p>
          <a:p>
            <a:pPr marL="109728" indent="0" algn="ctr">
              <a:buNone/>
            </a:pPr>
            <a:r>
              <a:rPr lang="en-US" sz="2200" b="1" dirty="0" smtClean="0"/>
              <a:t>Phone: 486-3176</a:t>
            </a:r>
          </a:p>
          <a:p>
            <a:pPr marL="109728" indent="0" algn="ctr">
              <a:buNone/>
            </a:pPr>
            <a:r>
              <a:rPr lang="en-US" sz="2200" b="1" dirty="0" smtClean="0"/>
              <a:t>Email: </a:t>
            </a:r>
            <a:r>
              <a:rPr lang="en-US" sz="2200" b="1" dirty="0" smtClean="0">
                <a:hlinkClick r:id="rId2"/>
              </a:rPr>
              <a:t>agonzales106@alamo.edu</a:t>
            </a:r>
            <a:endParaRPr lang="en-US" sz="2200" b="1" dirty="0" smtClean="0"/>
          </a:p>
          <a:p>
            <a:pPr marL="109728" indent="0" algn="ctr">
              <a:buNone/>
            </a:pPr>
            <a:endParaRPr lang="en-US" sz="2400" dirty="0" smtClean="0"/>
          </a:p>
          <a:p>
            <a:pPr marL="109728" indent="0" algn="ctr">
              <a:buNone/>
            </a:pPr>
            <a:endParaRPr lang="en-US" sz="2400" dirty="0"/>
          </a:p>
          <a:p>
            <a:pPr marL="109728" indent="0" algn="ctr">
              <a:buNone/>
            </a:pPr>
            <a:r>
              <a:rPr lang="en-US" sz="2200" b="1" dirty="0" smtClean="0"/>
              <a:t>Michael </a:t>
            </a:r>
            <a:r>
              <a:rPr lang="en-US" sz="2200" b="1" dirty="0" err="1" smtClean="0"/>
              <a:t>Ximenez</a:t>
            </a:r>
            <a:endParaRPr lang="en-US" sz="2200" b="1" dirty="0" smtClean="0"/>
          </a:p>
          <a:p>
            <a:pPr marL="109728" indent="0" algn="ctr">
              <a:buNone/>
            </a:pPr>
            <a:r>
              <a:rPr lang="en-US" sz="2200" b="1" dirty="0" smtClean="0"/>
              <a:t>Director, Undergraduate Advising Center</a:t>
            </a:r>
          </a:p>
          <a:p>
            <a:pPr marL="109728" indent="0" algn="ctr">
              <a:buNone/>
            </a:pPr>
            <a:r>
              <a:rPr lang="en-US" sz="2200" b="1" dirty="0" smtClean="0"/>
              <a:t>Phone: 486-3181</a:t>
            </a:r>
          </a:p>
          <a:p>
            <a:pPr marL="109728" indent="0" algn="ctr">
              <a:buNone/>
            </a:pPr>
            <a:r>
              <a:rPr lang="en-US" sz="2200" b="1" dirty="0" smtClean="0"/>
              <a:t>Email: </a:t>
            </a:r>
            <a:r>
              <a:rPr lang="en-US" sz="2200" b="1" dirty="0" smtClean="0">
                <a:hlinkClick r:id="rId3"/>
              </a:rPr>
              <a:t>mximenez1@alamo.edu</a:t>
            </a:r>
            <a:r>
              <a:rPr lang="en-US" sz="2200" b="1" dirty="0" smtClean="0"/>
              <a:t> </a:t>
            </a:r>
            <a:endParaRPr lang="en-US" sz="2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3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  <a:ln>
            <a:solidFill>
              <a:schemeClr val="tx1"/>
            </a:solidFill>
          </a:ln>
        </p:spPr>
        <p:txBody>
          <a:bodyPr anchor="t">
            <a:normAutofit fontScale="97500"/>
          </a:bodyPr>
          <a:lstStyle/>
          <a:p>
            <a:pPr marL="109728" indent="0" algn="ctr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109728" indent="0" algn="ctr">
              <a:buNone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Palo </a:t>
            </a:r>
            <a:r>
              <a:rPr lang="en-US" sz="2500" dirty="0">
                <a:latin typeface="Calibri" pitchFamily="34" charset="0"/>
                <a:cs typeface="Calibri" pitchFamily="34" charset="0"/>
              </a:rPr>
              <a:t>Alto College will be known as the #1 community college in the nation for preparing and placing high quality STEM graduates in employment and education opportunities.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What is the STEM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Mission?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Free two-week summer camp (Title V)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Targeted incoming college bound students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Exposed students to exciting, experiential learning in STEM fields.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Biology, Chemistry, and Engineering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Total of 22 students participated and completed!</a:t>
            </a:r>
          </a:p>
          <a:p>
            <a:pPr marL="109728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Recruitment- STEM Summer Experience Program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22 participants were surveyed at the conclusion and all said they were “likely” or “very likely” to recommend this STEM Summer Experience program to other incoming students.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When asked at the beginning of the program, “How knowledgeable are you about STEM fields/programs?” on a scale of 1-5 with 1 being Not Knowledgeable and 5 being Very Knowledgeable, many students rated themselves Not Knowledgeable to Somewhat Knowledgeable.  At the end of the two weeks, all students answered Knowledgeable to Very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Knowledgeable.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Recruitment- STEM Summer Experience Program (Survey Responses)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“Everything is hands-on and you get a live college experience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.”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Marcelino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Najera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Southwest H.S.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“It was a good first step into college and there was zero pressure.  All the teachers were helpful.  It’s all just fun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!”,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Rocque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Gutierrez, Frank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Tejeda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Academy.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Recruitment- STEM Summer Experience Program (Quotes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038600"/>
            <a:ext cx="4419600" cy="25082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62400"/>
            <a:ext cx="3810000" cy="28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02291"/>
          </a:xfrm>
        </p:spPr>
        <p:txBody>
          <a:bodyPr>
            <a:normAutofit/>
          </a:bodyPr>
          <a:lstStyle/>
          <a:p>
            <a:pPr marL="544068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Texas Higher Education Coordinating Board awarded Alamo Colleges $895,000.00 for academic year 2012-13 and $1,000,000.00 for academic year 2013-14. 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PAC’s portion $170,000.00,  which assisted 68 students for the 2012-13 academic year in receiving a $2500.00 scholarship for the year</a:t>
            </a:r>
          </a:p>
          <a:p>
            <a:pPr marL="763524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PAC’s portion $190,000.00 , will assist approximately 76 students for the 2013-14 academic year in receiving a $2500.00 scholarship for the year.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Retention-TSTEM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Scholarship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Challenge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Be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 declared major in a STEM (Science, Technology, Engineering and Mathematics) instructional program and specific Allied Health programs.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Submit a scholarship application at </a:t>
            </a:r>
            <a:r>
              <a:rPr lang="en-US" sz="2000" dirty="0">
                <a:latin typeface="Calibri" pitchFamily="34" charset="0"/>
                <a:cs typeface="Calibri" pitchFamily="34" charset="0"/>
                <a:hlinkClick r:id="rId2"/>
              </a:rPr>
              <a:t>https://wwwsecure.alamo.edu/scholarship/application.aspx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Submit an official high school transcript to the T-STEM Liaison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Have a minimum GPA of 3.0 in high school Math and Science courses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Agree to complete 30 hours in 2012-2013 (Fall, Spring, Summer)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Complete 80% of coursework per semester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No financial aid restrictions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Men between the ages of 18 and 25 must be registered with the Selective Service System: </a:t>
            </a:r>
            <a:r>
              <a:rPr lang="en-US" sz="2000" dirty="0">
                <a:latin typeface="Calibri" pitchFamily="34" charset="0"/>
                <a:cs typeface="Calibri" pitchFamily="34" charset="0"/>
                <a:hlinkClick r:id="rId3"/>
              </a:rPr>
              <a:t>https://www.sss.gov/RegVer/wfRegistration.aspx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Maintain a 2.0 or above to continue to receive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funding</a:t>
            </a:r>
            <a:endParaRPr lang="en-US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Retention-T STEM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Scholarship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Requirements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/>
          </a:bodyPr>
          <a:lstStyle/>
          <a:p>
            <a:pPr marL="201168" indent="0">
              <a:lnSpc>
                <a:spcPct val="120000"/>
              </a:lnSpc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PAC’s Student Success Results for the 68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 STEM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Scholars: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Hours: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GPA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Average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Hours Completed for Fall and Spring: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800" dirty="0" smtClean="0"/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/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 smtClean="0"/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 smtClean="0"/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1600" dirty="0" smtClean="0"/>
          </a:p>
          <a:p>
            <a:pPr marL="544068" indent="-342900">
              <a:lnSpc>
                <a:spcPct val="12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 marL="457200" lvl="1" indent="0">
              <a:lnSpc>
                <a:spcPct val="120000"/>
              </a:lnSpc>
              <a:buNone/>
            </a:pPr>
            <a:endParaRPr lang="en-US" sz="12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Retention-TSTEM Scholarship Challenge Program (Results 12-13)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21563"/>
              </p:ext>
            </p:extLst>
          </p:nvPr>
        </p:nvGraphicFramePr>
        <p:xfrm>
          <a:off x="533400" y="2286000"/>
          <a:ext cx="8153400" cy="81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149"/>
                <a:gridCol w="2064054"/>
                <a:gridCol w="1866164"/>
                <a:gridCol w="2196033"/>
              </a:tblGrid>
              <a:tr h="4737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Avg.</a:t>
                      </a:r>
                      <a:r>
                        <a:rPr lang="en-US" sz="1200" baseline="0" dirty="0" smtClean="0"/>
                        <a:t> Fall  Attempted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Avg. Spring Attempted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Avg. Fall Completed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Avg. Spring Completed</a:t>
                      </a:r>
                      <a:endParaRPr lang="en-US" sz="1200" dirty="0"/>
                    </a:p>
                  </a:txBody>
                  <a:tcPr/>
                </a:tc>
              </a:tr>
              <a:tr h="3390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13.25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13.04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11.32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92851"/>
              </p:ext>
            </p:extLst>
          </p:nvPr>
        </p:nvGraphicFramePr>
        <p:xfrm>
          <a:off x="1371600" y="3581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Overall</a:t>
                      </a:r>
                      <a:r>
                        <a:rPr lang="en-US" sz="1400" baseline="0" dirty="0" smtClean="0"/>
                        <a:t> Fall GPA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Overall Spring GPA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3.28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67711"/>
              </p:ext>
            </p:extLst>
          </p:nvPr>
        </p:nvGraphicFramePr>
        <p:xfrm>
          <a:off x="1371600" y="4800600"/>
          <a:ext cx="6096000" cy="75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Avg. Hours </a:t>
                      </a:r>
                      <a:r>
                        <a:rPr lang="en-US" sz="1400" dirty="0" smtClean="0"/>
                        <a:t>Completed </a:t>
                      </a:r>
                      <a:r>
                        <a:rPr lang="en-US" sz="1400" dirty="0" smtClean="0"/>
                        <a:t>for Fall and Spring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23.97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02291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Title V-Project Care Grant has funded 5 dedicated Academic STEM Advisors to support:</a:t>
            </a:r>
          </a:p>
          <a:p>
            <a:pPr marL="598932" lvl="1" indent="-342900">
              <a:spcBef>
                <a:spcPct val="2000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Intrusive Academic Advising</a:t>
            </a:r>
          </a:p>
          <a:p>
            <a:pPr marL="598932" lvl="1" indent="-342900">
              <a:spcBef>
                <a:spcPct val="2000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Career Planning and Research</a:t>
            </a:r>
          </a:p>
          <a:p>
            <a:pPr marL="598932" lvl="1" indent="-342900">
              <a:spcBef>
                <a:spcPct val="2000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Transfer Opportunities </a:t>
            </a:r>
          </a:p>
          <a:p>
            <a:pPr marL="598932" lvl="1" indent="-342900">
              <a:spcBef>
                <a:spcPct val="2000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Support Undeclared Majors &amp; Liberal Arts Majors to Explore STEM Careers and Degree Pathways</a:t>
            </a:r>
          </a:p>
          <a:p>
            <a:pPr marL="598932" lvl="1" indent="-342900">
              <a:spcBef>
                <a:spcPct val="2000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Encourage Degree Completion and Graduation in STEM Majors</a:t>
            </a:r>
          </a:p>
          <a:p>
            <a:pPr marL="0" indent="0">
              <a:spcBef>
                <a:spcPct val="20000"/>
              </a:spcBef>
              <a:buNone/>
            </a:pPr>
            <a:endParaRPr lang="en-US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Graduation-Undergraduate Advising Center (STEM Advisors)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1082</TotalTime>
  <Words>830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STEM   </vt:lpstr>
      <vt:lpstr>What is the STEM Mission?</vt:lpstr>
      <vt:lpstr>Recruitment- STEM Summer Experience Program</vt:lpstr>
      <vt:lpstr>Recruitment- STEM Summer Experience Program (Survey Responses)</vt:lpstr>
      <vt:lpstr>Recruitment- STEM Summer Experience Program (Quotes)</vt:lpstr>
      <vt:lpstr>Retention-TSTEM Scholarship Challenge</vt:lpstr>
      <vt:lpstr>Retention-T STEM Scholarship Requirements</vt:lpstr>
      <vt:lpstr>Retention-TSTEM Scholarship Challenge Program (Results 12-13)</vt:lpstr>
      <vt:lpstr>Graduation-Undergraduate Advising Center (STEM Advisors)</vt:lpstr>
      <vt:lpstr>Continued Academic Support </vt:lpstr>
      <vt:lpstr>MAJOR GRANT ACTIVITIES</vt:lpstr>
      <vt:lpstr>The Future</vt:lpstr>
      <vt:lpstr>Questions?</vt:lpstr>
    </vt:vector>
  </TitlesOfParts>
  <Company>Alamo Community Colleges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CAARE             (Coaching, Active Learning, Advising, Research and Endowment)</dc:title>
  <dc:creator>agonzales106</dc:creator>
  <cp:lastModifiedBy>Gonzales, Abel</cp:lastModifiedBy>
  <cp:revision>33</cp:revision>
  <cp:lastPrinted>2013-08-20T00:12:30Z</cp:lastPrinted>
  <dcterms:created xsi:type="dcterms:W3CDTF">2011-10-18T17:48:26Z</dcterms:created>
  <dcterms:modified xsi:type="dcterms:W3CDTF">2013-08-20T14:32:10Z</dcterms:modified>
</cp:coreProperties>
</file>